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76BDE-3C65-4539-BA9E-7F3C720D6593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D7930-DA1E-4AB9-90AC-720C39D44C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6967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76BDE-3C65-4539-BA9E-7F3C720D6593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D7930-DA1E-4AB9-90AC-720C39D44C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1631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76BDE-3C65-4539-BA9E-7F3C720D6593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D7930-DA1E-4AB9-90AC-720C39D44C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1279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76BDE-3C65-4539-BA9E-7F3C720D6593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D7930-DA1E-4AB9-90AC-720C39D44C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6040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76BDE-3C65-4539-BA9E-7F3C720D6593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D7930-DA1E-4AB9-90AC-720C39D44C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266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76BDE-3C65-4539-BA9E-7F3C720D6593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D7930-DA1E-4AB9-90AC-720C39D44C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7422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76BDE-3C65-4539-BA9E-7F3C720D6593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D7930-DA1E-4AB9-90AC-720C39D44C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2894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76BDE-3C65-4539-BA9E-7F3C720D6593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D7930-DA1E-4AB9-90AC-720C39D44C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2595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76BDE-3C65-4539-BA9E-7F3C720D6593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D7930-DA1E-4AB9-90AC-720C39D44C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4528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76BDE-3C65-4539-BA9E-7F3C720D6593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D7930-DA1E-4AB9-90AC-720C39D44C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5908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76BDE-3C65-4539-BA9E-7F3C720D6593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D7930-DA1E-4AB9-90AC-720C39D44C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8762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76BDE-3C65-4539-BA9E-7F3C720D6593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D7930-DA1E-4AB9-90AC-720C39D44C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761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6236" y="197090"/>
            <a:ext cx="9489310" cy="6192878"/>
          </a:xfrm>
          <a:custGeom>
            <a:avLst/>
            <a:gdLst/>
            <a:ahLst/>
            <a:cxnLst/>
            <a:rect l="l" t="t" r="r" b="b"/>
            <a:pathLst>
              <a:path w="9624060" h="6480175">
                <a:moveTo>
                  <a:pt x="9623679" y="0"/>
                </a:moveTo>
                <a:lnTo>
                  <a:pt x="0" y="0"/>
                </a:lnTo>
                <a:lnTo>
                  <a:pt x="0" y="6479920"/>
                </a:lnTo>
                <a:lnTo>
                  <a:pt x="9623679" y="6479920"/>
                </a:lnTo>
                <a:lnTo>
                  <a:pt x="9623679" y="0"/>
                </a:lnTo>
                <a:close/>
              </a:path>
            </a:pathLst>
          </a:custGeom>
          <a:solidFill>
            <a:srgbClr val="A3CEC6"/>
          </a:solidFill>
        </p:spPr>
        <p:txBody>
          <a:bodyPr wrap="square" lIns="0" tIns="0" rIns="0" bIns="0" rtlCol="0"/>
          <a:lstStyle/>
          <a:p>
            <a:endParaRPr sz="1631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58469" y="4164868"/>
            <a:ext cx="8718405" cy="2626292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052336" y="1407949"/>
            <a:ext cx="3630137" cy="2040918"/>
          </a:xfrm>
          <a:prstGeom prst="rect">
            <a:avLst/>
          </a:prstGeom>
        </p:spPr>
        <p:txBody>
          <a:bodyPr vert="horz" wrap="square" lIns="0" tIns="5753" rIns="0" bIns="0" rtlCol="0">
            <a:spAutoFit/>
          </a:bodyPr>
          <a:lstStyle/>
          <a:p>
            <a:pPr marL="11506" marR="63284">
              <a:lnSpc>
                <a:spcPct val="103299"/>
              </a:lnSpc>
              <a:spcBef>
                <a:spcPts val="45"/>
              </a:spcBef>
            </a:pPr>
            <a:r>
              <a:rPr sz="1087" b="1" spc="41" dirty="0">
                <a:solidFill>
                  <a:srgbClr val="221F1F"/>
                </a:solidFill>
                <a:latin typeface="Century Gothic"/>
                <a:cs typeface="Century Gothic"/>
              </a:rPr>
              <a:t>Перед</a:t>
            </a:r>
            <a:r>
              <a:rPr sz="1087" b="1" spc="267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b="1" spc="41" dirty="0">
                <a:solidFill>
                  <a:srgbClr val="221F1F"/>
                </a:solidFill>
                <a:latin typeface="Century Gothic"/>
                <a:cs typeface="Century Gothic"/>
              </a:rPr>
              <a:t>первым</a:t>
            </a:r>
            <a:r>
              <a:rPr sz="1087" b="1" spc="322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b="1" spc="9" dirty="0" err="1">
                <a:solidFill>
                  <a:srgbClr val="221F1F"/>
                </a:solidFill>
                <a:latin typeface="Century Gothic"/>
                <a:cs typeface="Century Gothic"/>
              </a:rPr>
              <a:t>использованием</a:t>
            </a:r>
            <a:r>
              <a:rPr sz="1087" b="1" spc="313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lang="ru-RU" sz="1087" b="1" spc="-9" dirty="0" smtClean="0">
                <a:solidFill>
                  <a:srgbClr val="221F1F"/>
                </a:solidFill>
                <a:latin typeface="Century Gothic"/>
                <a:cs typeface="Century Gothic"/>
              </a:rPr>
              <a:t>одежду</a:t>
            </a:r>
            <a:r>
              <a:rPr sz="1087" b="1" spc="285" dirty="0" smtClean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b="1" dirty="0" err="1">
                <a:solidFill>
                  <a:srgbClr val="221F1F"/>
                </a:solidFill>
                <a:latin typeface="Century Gothic"/>
                <a:cs typeface="Century Gothic"/>
              </a:rPr>
              <a:t>рекомендуется</a:t>
            </a:r>
            <a:r>
              <a:rPr sz="1087" b="1" spc="263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b="1" dirty="0" err="1" smtClean="0">
                <a:solidFill>
                  <a:srgbClr val="221F1F"/>
                </a:solidFill>
                <a:latin typeface="Century Gothic"/>
                <a:cs typeface="Century Gothic"/>
              </a:rPr>
              <a:t>выстирать</a:t>
            </a:r>
            <a:r>
              <a:rPr sz="1087" dirty="0" smtClean="0">
                <a:solidFill>
                  <a:srgbClr val="221F1F"/>
                </a:solidFill>
                <a:latin typeface="Century Gothic"/>
                <a:cs typeface="Century Gothic"/>
              </a:rPr>
              <a:t>.</a:t>
            </a:r>
            <a:r>
              <a:rPr sz="1087" spc="304" dirty="0" smtClean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lang="ru-RU" sz="1087" spc="32" dirty="0" smtClean="0">
                <a:solidFill>
                  <a:srgbClr val="221F1F"/>
                </a:solidFill>
                <a:latin typeface="Century Gothic"/>
                <a:cs typeface="Century Gothic"/>
              </a:rPr>
              <a:t>Обязательно необходимо</a:t>
            </a:r>
            <a:r>
              <a:rPr lang="ru-RU" sz="1087" dirty="0">
                <a:latin typeface="Century Gothic"/>
                <a:cs typeface="Century Gothic"/>
              </a:rPr>
              <a:t> </a:t>
            </a:r>
            <a:r>
              <a:rPr lang="ru-RU" sz="1087" dirty="0" smtClean="0">
                <a:latin typeface="Century Gothic"/>
                <a:cs typeface="Century Gothic"/>
              </a:rPr>
              <a:t>в</a:t>
            </a:r>
            <a:r>
              <a:rPr sz="1087" spc="45" dirty="0" err="1" smtClean="0">
                <a:solidFill>
                  <a:srgbClr val="221F1F"/>
                </a:solidFill>
                <a:latin typeface="Century Gothic"/>
                <a:cs typeface="Century Gothic"/>
              </a:rPr>
              <a:t>ывернуть</a:t>
            </a:r>
            <a:r>
              <a:rPr sz="1087" spc="177" dirty="0" smtClean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dirty="0">
                <a:solidFill>
                  <a:srgbClr val="221F1F"/>
                </a:solidFill>
                <a:latin typeface="Century Gothic"/>
                <a:cs typeface="Century Gothic"/>
              </a:rPr>
              <a:t>на</a:t>
            </a:r>
            <a:r>
              <a:rPr sz="1087" spc="68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spc="63" dirty="0" err="1">
                <a:solidFill>
                  <a:srgbClr val="221F1F"/>
                </a:solidFill>
                <a:latin typeface="Century Gothic"/>
                <a:cs typeface="Century Gothic"/>
              </a:rPr>
              <a:t>изнаночную</a:t>
            </a:r>
            <a:r>
              <a:rPr sz="1087" spc="95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spc="59" dirty="0" err="1" smtClean="0">
                <a:solidFill>
                  <a:srgbClr val="221F1F"/>
                </a:solidFill>
                <a:latin typeface="Century Gothic"/>
                <a:cs typeface="Century Gothic"/>
              </a:rPr>
              <a:t>сторону</a:t>
            </a:r>
            <a:r>
              <a:rPr lang="ru-RU" sz="1087" spc="59" dirty="0" smtClean="0">
                <a:solidFill>
                  <a:srgbClr val="221F1F"/>
                </a:solidFill>
                <a:latin typeface="Century Gothic"/>
                <a:cs typeface="Century Gothic"/>
              </a:rPr>
              <a:t> одежду, для </a:t>
            </a:r>
            <a:r>
              <a:rPr sz="1087" spc="23" dirty="0" err="1" smtClean="0">
                <a:solidFill>
                  <a:srgbClr val="221F1F"/>
                </a:solidFill>
                <a:latin typeface="Century Gothic"/>
                <a:cs typeface="Century Gothic"/>
              </a:rPr>
              <a:t>более</a:t>
            </a:r>
            <a:r>
              <a:rPr sz="1087" spc="23" dirty="0" smtClean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spc="72" dirty="0" err="1" smtClean="0">
                <a:solidFill>
                  <a:srgbClr val="221F1F"/>
                </a:solidFill>
                <a:latin typeface="Century Gothic"/>
                <a:cs typeface="Century Gothic"/>
              </a:rPr>
              <a:t>бережн</a:t>
            </a:r>
            <a:r>
              <a:rPr lang="ru-RU" sz="1087" spc="72" dirty="0" smtClean="0">
                <a:solidFill>
                  <a:srgbClr val="221F1F"/>
                </a:solidFill>
                <a:latin typeface="Century Gothic"/>
                <a:cs typeface="Century Gothic"/>
              </a:rPr>
              <a:t>ой</a:t>
            </a:r>
            <a:r>
              <a:rPr lang="ru-RU" sz="1087" spc="82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spc="32" dirty="0" err="1" smtClean="0">
                <a:solidFill>
                  <a:srgbClr val="221F1F"/>
                </a:solidFill>
                <a:latin typeface="Century Gothic"/>
                <a:cs typeface="Century Gothic"/>
              </a:rPr>
              <a:t>стирк</a:t>
            </a:r>
            <a:r>
              <a:rPr lang="ru-RU" sz="1087" spc="32" dirty="0" smtClean="0">
                <a:solidFill>
                  <a:srgbClr val="221F1F"/>
                </a:solidFill>
                <a:latin typeface="Century Gothic"/>
                <a:cs typeface="Century Gothic"/>
              </a:rPr>
              <a:t>и</a:t>
            </a:r>
            <a:r>
              <a:rPr sz="1087" spc="32" dirty="0" smtClean="0">
                <a:solidFill>
                  <a:srgbClr val="221F1F"/>
                </a:solidFill>
                <a:latin typeface="Century Gothic"/>
                <a:cs typeface="Century Gothic"/>
              </a:rPr>
              <a:t>.</a:t>
            </a:r>
            <a:endParaRPr sz="1087" dirty="0">
              <a:latin typeface="Century Gothic"/>
              <a:cs typeface="Century Gothic"/>
            </a:endParaRPr>
          </a:p>
          <a:p>
            <a:pPr marL="11506" marR="26463">
              <a:lnSpc>
                <a:spcPct val="104200"/>
              </a:lnSpc>
              <a:spcBef>
                <a:spcPts val="530"/>
              </a:spcBef>
            </a:pPr>
            <a:r>
              <a:rPr lang="ru-RU" sz="1087" b="1" dirty="0" smtClean="0">
                <a:solidFill>
                  <a:srgbClr val="221F1F"/>
                </a:solidFill>
                <a:latin typeface="Century Gothic"/>
                <a:cs typeface="Century Gothic"/>
              </a:rPr>
              <a:t>Следуйте </a:t>
            </a:r>
            <a:r>
              <a:rPr sz="1087" b="1" dirty="0" err="1" smtClean="0">
                <a:solidFill>
                  <a:srgbClr val="221F1F"/>
                </a:solidFill>
                <a:latin typeface="Century Gothic"/>
                <a:cs typeface="Century Gothic"/>
              </a:rPr>
              <a:t>рекомендациям</a:t>
            </a:r>
            <a:r>
              <a:rPr sz="1087" b="1" spc="95" dirty="0" smtClean="0">
                <a:solidFill>
                  <a:srgbClr val="221F1F"/>
                </a:solidFill>
                <a:latin typeface="Century Gothic"/>
                <a:cs typeface="Century Gothic"/>
              </a:rPr>
              <a:t>  </a:t>
            </a:r>
            <a:r>
              <a:rPr sz="1087" b="1" spc="-23" dirty="0">
                <a:solidFill>
                  <a:srgbClr val="221F1F"/>
                </a:solidFill>
                <a:latin typeface="Century Gothic"/>
                <a:cs typeface="Century Gothic"/>
              </a:rPr>
              <a:t>по </a:t>
            </a:r>
            <a:r>
              <a:rPr sz="1087" b="1" dirty="0">
                <a:solidFill>
                  <a:srgbClr val="221F1F"/>
                </a:solidFill>
                <a:latin typeface="Century Gothic"/>
                <a:cs typeface="Century Gothic"/>
              </a:rPr>
              <a:t>уходу,</a:t>
            </a:r>
            <a:r>
              <a:rPr sz="1087" b="1" spc="45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b="1" spc="41" dirty="0">
                <a:solidFill>
                  <a:srgbClr val="221F1F"/>
                </a:solidFill>
                <a:latin typeface="Century Gothic"/>
                <a:cs typeface="Century Gothic"/>
              </a:rPr>
              <a:t>которые</a:t>
            </a:r>
            <a:r>
              <a:rPr sz="1087" b="1" spc="140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b="1" spc="41" dirty="0">
                <a:solidFill>
                  <a:srgbClr val="221F1F"/>
                </a:solidFill>
                <a:latin typeface="Century Gothic"/>
                <a:cs typeface="Century Gothic"/>
              </a:rPr>
              <a:t>размещены</a:t>
            </a:r>
            <a:r>
              <a:rPr sz="1087" b="1" spc="163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b="1" dirty="0">
                <a:solidFill>
                  <a:srgbClr val="221F1F"/>
                </a:solidFill>
                <a:latin typeface="Century Gothic"/>
                <a:cs typeface="Century Gothic"/>
              </a:rPr>
              <a:t>на</a:t>
            </a:r>
            <a:r>
              <a:rPr sz="1087" b="1" spc="118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b="1" spc="32" dirty="0" err="1">
                <a:solidFill>
                  <a:srgbClr val="221F1F"/>
                </a:solidFill>
                <a:latin typeface="Century Gothic"/>
                <a:cs typeface="Century Gothic"/>
              </a:rPr>
              <a:t>вшивных</a:t>
            </a:r>
            <a:r>
              <a:rPr sz="1087" b="1" spc="32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b="1" dirty="0" err="1" smtClean="0">
                <a:solidFill>
                  <a:srgbClr val="221F1F"/>
                </a:solidFill>
                <a:latin typeface="Century Gothic"/>
                <a:cs typeface="Century Gothic"/>
              </a:rPr>
              <a:t>ярлыках</a:t>
            </a:r>
            <a:r>
              <a:rPr sz="1087" spc="-9" dirty="0" smtClean="0">
                <a:solidFill>
                  <a:srgbClr val="221F1F"/>
                </a:solidFill>
                <a:latin typeface="Century Gothic"/>
                <a:cs typeface="Century Gothic"/>
              </a:rPr>
              <a:t>.</a:t>
            </a:r>
            <a:endParaRPr sz="1087" dirty="0">
              <a:latin typeface="Century Gothic"/>
              <a:cs typeface="Century Gothic"/>
            </a:endParaRPr>
          </a:p>
          <a:p>
            <a:pPr marL="11506" marR="124267">
              <a:lnSpc>
                <a:spcPct val="104000"/>
              </a:lnSpc>
              <a:spcBef>
                <a:spcPts val="544"/>
              </a:spcBef>
            </a:pPr>
            <a:r>
              <a:rPr lang="ru-RU" sz="1087" b="1" dirty="0">
                <a:solidFill>
                  <a:srgbClr val="221F1F"/>
                </a:solidFill>
                <a:latin typeface="Century Gothic"/>
                <a:cs typeface="Century Gothic"/>
              </a:rPr>
              <a:t>Необходимо</a:t>
            </a:r>
            <a:r>
              <a:rPr sz="1087" b="1" spc="381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b="1" dirty="0">
                <a:solidFill>
                  <a:srgbClr val="221F1F"/>
                </a:solidFill>
                <a:latin typeface="Century Gothic"/>
                <a:cs typeface="Century Gothic"/>
              </a:rPr>
              <a:t>соблюдать</a:t>
            </a:r>
            <a:r>
              <a:rPr sz="1087" b="1" spc="72" dirty="0">
                <a:solidFill>
                  <a:srgbClr val="221F1F"/>
                </a:solidFill>
                <a:latin typeface="Century Gothic"/>
                <a:cs typeface="Century Gothic"/>
              </a:rPr>
              <a:t>  </a:t>
            </a:r>
            <a:r>
              <a:rPr sz="1087" b="1" spc="-9" dirty="0">
                <a:solidFill>
                  <a:srgbClr val="221F1F"/>
                </a:solidFill>
                <a:latin typeface="Century Gothic"/>
                <a:cs typeface="Century Gothic"/>
              </a:rPr>
              <a:t>деликатный </a:t>
            </a:r>
            <a:r>
              <a:rPr sz="1087" b="1" dirty="0">
                <a:solidFill>
                  <a:srgbClr val="221F1F"/>
                </a:solidFill>
                <a:latin typeface="Century Gothic"/>
                <a:cs typeface="Century Gothic"/>
              </a:rPr>
              <a:t>режим</a:t>
            </a:r>
            <a:r>
              <a:rPr sz="1087" b="1" spc="154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b="1" dirty="0">
                <a:solidFill>
                  <a:srgbClr val="221F1F"/>
                </a:solidFill>
                <a:latin typeface="Century Gothic"/>
                <a:cs typeface="Century Gothic"/>
              </a:rPr>
              <a:t>стирки</a:t>
            </a:r>
            <a:r>
              <a:rPr sz="1087" b="1" spc="213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b="1" dirty="0">
                <a:solidFill>
                  <a:srgbClr val="221F1F"/>
                </a:solidFill>
                <a:latin typeface="Century Gothic"/>
                <a:cs typeface="Century Gothic"/>
              </a:rPr>
              <a:t>при</a:t>
            </a:r>
            <a:r>
              <a:rPr sz="1087" b="1" spc="207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b="1" dirty="0" err="1">
                <a:solidFill>
                  <a:srgbClr val="221F1F"/>
                </a:solidFill>
                <a:latin typeface="Century Gothic"/>
                <a:cs typeface="Century Gothic"/>
              </a:rPr>
              <a:t>температуре</a:t>
            </a:r>
            <a:r>
              <a:rPr sz="1087" b="1" spc="122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b="1" spc="45" dirty="0">
                <a:solidFill>
                  <a:srgbClr val="221F1F"/>
                </a:solidFill>
                <a:latin typeface="Century Gothic"/>
                <a:cs typeface="Century Gothic"/>
              </a:rPr>
              <a:t>30</a:t>
            </a:r>
            <a:r>
              <a:rPr sz="1087" dirty="0">
                <a:solidFill>
                  <a:srgbClr val="221F1F"/>
                </a:solidFill>
                <a:latin typeface="Calibri Light"/>
                <a:cs typeface="Calibri Light"/>
              </a:rPr>
              <a:t>°</a:t>
            </a:r>
            <a:r>
              <a:rPr sz="1087" b="1" dirty="0">
                <a:solidFill>
                  <a:srgbClr val="221F1F"/>
                </a:solidFill>
                <a:latin typeface="Century Gothic"/>
                <a:cs typeface="Century Gothic"/>
              </a:rPr>
              <a:t>С</a:t>
            </a:r>
            <a:r>
              <a:rPr sz="1087" b="1" spc="59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b="1" spc="-45" dirty="0">
                <a:solidFill>
                  <a:srgbClr val="221F1F"/>
                </a:solidFill>
                <a:latin typeface="Century Gothic"/>
                <a:cs typeface="Century Gothic"/>
              </a:rPr>
              <a:t>и </a:t>
            </a:r>
            <a:r>
              <a:rPr sz="1087" b="1" dirty="0">
                <a:solidFill>
                  <a:srgbClr val="221F1F"/>
                </a:solidFill>
                <a:latin typeface="Century Gothic"/>
                <a:cs typeface="Century Gothic"/>
              </a:rPr>
              <a:t>оборотах</a:t>
            </a:r>
            <a:r>
              <a:rPr sz="1087" b="1" spc="5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b="1" dirty="0">
                <a:solidFill>
                  <a:srgbClr val="221F1F"/>
                </a:solidFill>
                <a:latin typeface="Century Gothic"/>
                <a:cs typeface="Century Gothic"/>
              </a:rPr>
              <a:t>не</a:t>
            </a:r>
            <a:r>
              <a:rPr sz="1087" b="1" spc="27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b="1" dirty="0" err="1">
                <a:solidFill>
                  <a:srgbClr val="221F1F"/>
                </a:solidFill>
                <a:latin typeface="Century Gothic"/>
                <a:cs typeface="Century Gothic"/>
              </a:rPr>
              <a:t>выше</a:t>
            </a:r>
            <a:r>
              <a:rPr sz="1087" b="1" spc="27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lang="ru-RU" sz="1087" b="1" dirty="0">
                <a:solidFill>
                  <a:srgbClr val="221F1F"/>
                </a:solidFill>
                <a:latin typeface="Century Gothic"/>
                <a:cs typeface="Century Gothic"/>
              </a:rPr>
              <a:t>7</a:t>
            </a:r>
            <a:r>
              <a:rPr sz="1087" b="1" dirty="0">
                <a:solidFill>
                  <a:srgbClr val="221F1F"/>
                </a:solidFill>
                <a:latin typeface="Century Gothic"/>
                <a:cs typeface="Century Gothic"/>
              </a:rPr>
              <a:t>00.</a:t>
            </a:r>
            <a:r>
              <a:rPr sz="1087" b="1" spc="109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dirty="0" err="1">
                <a:solidFill>
                  <a:srgbClr val="221F1F"/>
                </a:solidFill>
                <a:latin typeface="Century Gothic"/>
                <a:cs typeface="Century Gothic"/>
              </a:rPr>
              <a:t>Стирать</a:t>
            </a:r>
            <a:r>
              <a:rPr sz="1087" spc="217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lang="ru-RU" sz="1087" spc="-9" dirty="0" smtClean="0">
                <a:solidFill>
                  <a:srgbClr val="221F1F"/>
                </a:solidFill>
                <a:latin typeface="Century Gothic"/>
                <a:cs typeface="Century Gothic"/>
              </a:rPr>
              <a:t>одежду </a:t>
            </a:r>
            <a:r>
              <a:rPr sz="1087" dirty="0" err="1" smtClean="0">
                <a:solidFill>
                  <a:srgbClr val="221F1F"/>
                </a:solidFill>
                <a:latin typeface="Century Gothic"/>
                <a:cs typeface="Century Gothic"/>
              </a:rPr>
              <a:t>из</a:t>
            </a:r>
            <a:r>
              <a:rPr sz="1087" spc="207" dirty="0" smtClean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dirty="0">
                <a:solidFill>
                  <a:srgbClr val="221F1F"/>
                </a:solidFill>
                <a:latin typeface="Century Gothic"/>
                <a:cs typeface="Century Gothic"/>
              </a:rPr>
              <a:t>Тенселя</a:t>
            </a:r>
            <a:r>
              <a:rPr sz="1087" spc="149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spc="72" dirty="0">
                <a:solidFill>
                  <a:srgbClr val="221F1F"/>
                </a:solidFill>
                <a:latin typeface="Century Gothic"/>
                <a:cs typeface="Century Gothic"/>
              </a:rPr>
              <a:t>нужно</a:t>
            </a:r>
            <a:r>
              <a:rPr sz="1087" spc="272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dirty="0" err="1">
                <a:solidFill>
                  <a:srgbClr val="221F1F"/>
                </a:solidFill>
                <a:latin typeface="Century Gothic"/>
                <a:cs typeface="Century Gothic"/>
              </a:rPr>
              <a:t>отдельно</a:t>
            </a:r>
            <a:r>
              <a:rPr sz="1087" spc="222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dirty="0" err="1">
                <a:solidFill>
                  <a:srgbClr val="221F1F"/>
                </a:solidFill>
                <a:latin typeface="Century Gothic"/>
                <a:cs typeface="Century Gothic"/>
              </a:rPr>
              <a:t>от</a:t>
            </a:r>
            <a:r>
              <a:rPr lang="ru-RU" sz="1087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lang="ru-RU" sz="1087" b="1" dirty="0">
                <a:solidFill>
                  <a:srgbClr val="221F1F"/>
                </a:solidFill>
                <a:latin typeface="Century Gothic"/>
                <a:cs typeface="Century Gothic"/>
              </a:rPr>
              <a:t>любых</a:t>
            </a:r>
            <a:r>
              <a:rPr sz="1087" spc="140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spc="50" dirty="0" err="1">
                <a:solidFill>
                  <a:srgbClr val="221F1F"/>
                </a:solidFill>
                <a:latin typeface="Century Gothic"/>
                <a:cs typeface="Century Gothic"/>
              </a:rPr>
              <a:t>других</a:t>
            </a:r>
            <a:r>
              <a:rPr sz="1087" spc="50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spc="-9" dirty="0" err="1">
                <a:solidFill>
                  <a:srgbClr val="221F1F"/>
                </a:solidFill>
                <a:latin typeface="Century Gothic"/>
                <a:cs typeface="Century Gothic"/>
              </a:rPr>
              <a:t>вещей</a:t>
            </a:r>
            <a:r>
              <a:rPr lang="ru-RU" sz="1087" spc="-9" dirty="0">
                <a:solidFill>
                  <a:srgbClr val="221F1F"/>
                </a:solidFill>
                <a:latin typeface="Century Gothic"/>
                <a:cs typeface="Century Gothic"/>
              </a:rPr>
              <a:t>, даже если они кажутся мягкими и натуральными.</a:t>
            </a:r>
            <a:endParaRPr sz="1087" dirty="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81388" y="1075173"/>
            <a:ext cx="5313224" cy="206737"/>
          </a:xfrm>
          <a:prstGeom prst="rect">
            <a:avLst/>
          </a:prstGeom>
        </p:spPr>
        <p:txBody>
          <a:bodyPr vert="horz" wrap="square" lIns="0" tIns="11507" rIns="0" bIns="0" rtlCol="0">
            <a:spAutoFit/>
          </a:bodyPr>
          <a:lstStyle/>
          <a:p>
            <a:pPr marL="11506">
              <a:spcBef>
                <a:spcPts val="91"/>
              </a:spcBef>
            </a:pPr>
            <a:r>
              <a:rPr sz="1268" b="1" dirty="0">
                <a:solidFill>
                  <a:srgbClr val="FFFFFF"/>
                </a:solidFill>
                <a:latin typeface="Century Gothic"/>
                <a:cs typeface="Century Gothic"/>
              </a:rPr>
              <a:t>РЕКОМЕНДАЦИИ</a:t>
            </a:r>
            <a:r>
              <a:rPr sz="1268" b="1" spc="-63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68" b="1" dirty="0">
                <a:solidFill>
                  <a:srgbClr val="FFFFFF"/>
                </a:solidFill>
                <a:latin typeface="Century Gothic"/>
                <a:cs typeface="Century Gothic"/>
              </a:rPr>
              <a:t>ПО</a:t>
            </a:r>
            <a:r>
              <a:rPr sz="1268" b="1" spc="-36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68" b="1" spc="-18" dirty="0">
                <a:solidFill>
                  <a:srgbClr val="FFFFFF"/>
                </a:solidFill>
                <a:latin typeface="Century Gothic"/>
                <a:cs typeface="Century Gothic"/>
              </a:rPr>
              <a:t>УХОДУ</a:t>
            </a:r>
            <a:r>
              <a:rPr sz="1268" b="1" spc="-59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68" b="1" dirty="0" smtClean="0">
                <a:solidFill>
                  <a:srgbClr val="FFFFFF"/>
                </a:solidFill>
                <a:latin typeface="Century Gothic"/>
                <a:cs typeface="Century Gothic"/>
              </a:rPr>
              <a:t>ЗА</a:t>
            </a:r>
            <a:r>
              <a:rPr lang="ru-RU" sz="1268" b="1" spc="-27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lang="ru-RU" sz="1268" b="1" spc="-27" dirty="0" smtClean="0">
                <a:solidFill>
                  <a:srgbClr val="FFFFFF"/>
                </a:solidFill>
                <a:latin typeface="Century Gothic"/>
                <a:cs typeface="Century Gothic"/>
              </a:rPr>
              <a:t>ОДЕЖДОЙ ДЛЯ ДОМА </a:t>
            </a:r>
            <a:r>
              <a:rPr sz="1268" b="1" dirty="0" smtClean="0">
                <a:solidFill>
                  <a:srgbClr val="FFFFFF"/>
                </a:solidFill>
                <a:latin typeface="Century Gothic"/>
                <a:cs typeface="Century Gothic"/>
              </a:rPr>
              <a:t>ИЗ</a:t>
            </a:r>
            <a:r>
              <a:rPr sz="1268" b="1" spc="-27" dirty="0" smtClean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68" b="1" spc="-9" dirty="0">
                <a:solidFill>
                  <a:srgbClr val="FFFFFF"/>
                </a:solidFill>
                <a:latin typeface="Century Gothic"/>
                <a:cs typeface="Century Gothic"/>
              </a:rPr>
              <a:t>ТЕНСЕЛЯ:</a:t>
            </a:r>
            <a:endParaRPr sz="1268" dirty="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75765" y="1429466"/>
            <a:ext cx="3626685" cy="2568298"/>
          </a:xfrm>
          <a:prstGeom prst="rect">
            <a:avLst/>
          </a:prstGeom>
        </p:spPr>
        <p:txBody>
          <a:bodyPr vert="horz" wrap="square" lIns="0" tIns="4603" rIns="0" bIns="0" rtlCol="0">
            <a:spAutoFit/>
          </a:bodyPr>
          <a:lstStyle/>
          <a:p>
            <a:pPr marL="11506" marR="44299">
              <a:lnSpc>
                <a:spcPct val="104000"/>
              </a:lnSpc>
              <a:spcBef>
                <a:spcPts val="36"/>
              </a:spcBef>
            </a:pPr>
            <a:r>
              <a:rPr lang="ru-RU" sz="1087" b="1" dirty="0">
                <a:solidFill>
                  <a:srgbClr val="221F1F"/>
                </a:solidFill>
                <a:latin typeface="Century Gothic"/>
                <a:cs typeface="Century Gothic"/>
              </a:rPr>
              <a:t>Порошками стирать запрещено!</a:t>
            </a:r>
            <a:r>
              <a:rPr sz="1087" spc="263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b="1" spc="32" dirty="0">
                <a:solidFill>
                  <a:srgbClr val="221F1F"/>
                </a:solidFill>
                <a:latin typeface="Century Gothic"/>
                <a:cs typeface="Century Gothic"/>
              </a:rPr>
              <a:t>Лучший </a:t>
            </a:r>
            <a:r>
              <a:rPr sz="1087" b="1" dirty="0">
                <a:solidFill>
                  <a:srgbClr val="221F1F"/>
                </a:solidFill>
                <a:latin typeface="Century Gothic"/>
                <a:cs typeface="Century Gothic"/>
              </a:rPr>
              <a:t>вариант</a:t>
            </a:r>
            <a:r>
              <a:rPr sz="1087" b="1" spc="86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b="1" dirty="0">
                <a:solidFill>
                  <a:srgbClr val="221F1F"/>
                </a:solidFill>
                <a:latin typeface="Century Gothic"/>
                <a:cs typeface="Century Gothic"/>
              </a:rPr>
              <a:t>–</a:t>
            </a:r>
            <a:r>
              <a:rPr sz="1087" b="1" spc="227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b="1" dirty="0">
                <a:solidFill>
                  <a:srgbClr val="221F1F"/>
                </a:solidFill>
                <a:latin typeface="Century Gothic"/>
                <a:cs typeface="Century Gothic"/>
              </a:rPr>
              <a:t>гель</a:t>
            </a:r>
            <a:r>
              <a:rPr sz="1087" b="1" spc="77" dirty="0">
                <a:solidFill>
                  <a:srgbClr val="221F1F"/>
                </a:solidFill>
                <a:latin typeface="Century Gothic"/>
                <a:cs typeface="Century Gothic"/>
              </a:rPr>
              <a:t>  </a:t>
            </a:r>
            <a:r>
              <a:rPr sz="1087" b="1" dirty="0">
                <a:solidFill>
                  <a:srgbClr val="221F1F"/>
                </a:solidFill>
                <a:latin typeface="Century Gothic"/>
                <a:cs typeface="Century Gothic"/>
              </a:rPr>
              <a:t>для</a:t>
            </a:r>
            <a:r>
              <a:rPr sz="1087" b="1" spc="145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b="1" dirty="0" err="1">
                <a:solidFill>
                  <a:srgbClr val="221F1F"/>
                </a:solidFill>
                <a:latin typeface="Century Gothic"/>
                <a:cs typeface="Century Gothic"/>
              </a:rPr>
              <a:t>стирки</a:t>
            </a:r>
            <a:r>
              <a:rPr lang="ru-RU" sz="1087" b="1" dirty="0">
                <a:solidFill>
                  <a:srgbClr val="221F1F"/>
                </a:solidFill>
                <a:latin typeface="Century Gothic"/>
                <a:cs typeface="Century Gothic"/>
              </a:rPr>
              <a:t> цветных тканей</a:t>
            </a:r>
            <a:r>
              <a:rPr sz="1087" b="1" dirty="0">
                <a:solidFill>
                  <a:srgbClr val="221F1F"/>
                </a:solidFill>
                <a:latin typeface="Century Gothic"/>
                <a:cs typeface="Century Gothic"/>
              </a:rPr>
              <a:t>,</a:t>
            </a:r>
            <a:r>
              <a:rPr sz="1087" b="1" spc="145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b="1" dirty="0">
                <a:solidFill>
                  <a:srgbClr val="221F1F"/>
                </a:solidFill>
                <a:latin typeface="Century Gothic"/>
                <a:cs typeface="Century Gothic"/>
              </a:rPr>
              <a:t>не</a:t>
            </a:r>
            <a:r>
              <a:rPr sz="1087" b="1" spc="140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b="1" spc="-9" dirty="0">
                <a:solidFill>
                  <a:srgbClr val="221F1F"/>
                </a:solidFill>
                <a:latin typeface="Century Gothic"/>
                <a:cs typeface="Century Gothic"/>
              </a:rPr>
              <a:t>используйте </a:t>
            </a:r>
            <a:r>
              <a:rPr sz="1087" b="1" dirty="0">
                <a:solidFill>
                  <a:srgbClr val="221F1F"/>
                </a:solidFill>
                <a:latin typeface="Century Gothic"/>
                <a:cs typeface="Century Gothic"/>
              </a:rPr>
              <a:t>средства</a:t>
            </a:r>
            <a:r>
              <a:rPr sz="1087" b="1" spc="403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b="1" dirty="0">
                <a:solidFill>
                  <a:srgbClr val="221F1F"/>
                </a:solidFill>
                <a:latin typeface="Century Gothic"/>
                <a:cs typeface="Century Gothic"/>
              </a:rPr>
              <a:t>с</a:t>
            </a:r>
            <a:r>
              <a:rPr sz="1087" b="1" spc="439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b="1" dirty="0">
                <a:solidFill>
                  <a:srgbClr val="221F1F"/>
                </a:solidFill>
                <a:latin typeface="Century Gothic"/>
                <a:cs typeface="Century Gothic"/>
              </a:rPr>
              <a:t>отбеливающими</a:t>
            </a:r>
            <a:r>
              <a:rPr sz="1087" b="1" spc="113" dirty="0">
                <a:solidFill>
                  <a:srgbClr val="221F1F"/>
                </a:solidFill>
                <a:latin typeface="Century Gothic"/>
                <a:cs typeface="Century Gothic"/>
              </a:rPr>
              <a:t>  </a:t>
            </a:r>
            <a:r>
              <a:rPr sz="1087" b="1" spc="-9" dirty="0">
                <a:solidFill>
                  <a:srgbClr val="221F1F"/>
                </a:solidFill>
                <a:latin typeface="Century Gothic"/>
                <a:cs typeface="Century Gothic"/>
              </a:rPr>
              <a:t>веществами, </a:t>
            </a:r>
            <a:r>
              <a:rPr sz="1087" b="1" spc="9" dirty="0">
                <a:solidFill>
                  <a:srgbClr val="221F1F"/>
                </a:solidFill>
                <a:latin typeface="Century Gothic"/>
                <a:cs typeface="Century Gothic"/>
              </a:rPr>
              <a:t>энзимами</a:t>
            </a:r>
            <a:r>
              <a:rPr sz="1087" b="1" spc="263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b="1" spc="9" dirty="0">
                <a:solidFill>
                  <a:srgbClr val="221F1F"/>
                </a:solidFill>
                <a:latin typeface="Century Gothic"/>
                <a:cs typeface="Century Gothic"/>
              </a:rPr>
              <a:t>и</a:t>
            </a:r>
            <a:r>
              <a:rPr sz="1087" b="1" spc="263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b="1" spc="9" dirty="0" err="1">
                <a:solidFill>
                  <a:srgbClr val="221F1F"/>
                </a:solidFill>
                <a:latin typeface="Century Gothic"/>
                <a:cs typeface="Century Gothic"/>
              </a:rPr>
              <a:t>активным</a:t>
            </a:r>
            <a:r>
              <a:rPr lang="ru-RU" sz="1087" b="1" spc="95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b="1" spc="9" dirty="0" err="1">
                <a:solidFill>
                  <a:srgbClr val="221F1F"/>
                </a:solidFill>
                <a:latin typeface="Century Gothic"/>
                <a:cs typeface="Century Gothic"/>
              </a:rPr>
              <a:t>кислородом</a:t>
            </a:r>
            <a:r>
              <a:rPr sz="1087" b="1" spc="9" dirty="0">
                <a:solidFill>
                  <a:srgbClr val="221F1F"/>
                </a:solidFill>
                <a:latin typeface="Century Gothic"/>
                <a:cs typeface="Century Gothic"/>
              </a:rPr>
              <a:t>.</a:t>
            </a:r>
            <a:r>
              <a:rPr sz="1087" b="1" spc="154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spc="-23" dirty="0" err="1">
                <a:solidFill>
                  <a:srgbClr val="221F1F"/>
                </a:solidFill>
                <a:latin typeface="Century Gothic"/>
                <a:cs typeface="Century Gothic"/>
              </a:rPr>
              <a:t>Это</a:t>
            </a:r>
            <a:r>
              <a:rPr lang="ru-RU" sz="1087" dirty="0">
                <a:latin typeface="Century Gothic"/>
                <a:cs typeface="Century Gothic"/>
              </a:rPr>
              <a:t> </a:t>
            </a:r>
            <a:r>
              <a:rPr sz="1087" spc="41" dirty="0" err="1">
                <a:solidFill>
                  <a:srgbClr val="221F1F"/>
                </a:solidFill>
                <a:latin typeface="Century Gothic"/>
                <a:cs typeface="Century Gothic"/>
              </a:rPr>
              <a:t>позволит</a:t>
            </a:r>
            <a:r>
              <a:rPr sz="1087" spc="181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spc="45" dirty="0">
                <a:solidFill>
                  <a:srgbClr val="221F1F"/>
                </a:solidFill>
                <a:latin typeface="Century Gothic"/>
                <a:cs typeface="Century Gothic"/>
              </a:rPr>
              <a:t>сохранить</a:t>
            </a:r>
            <a:r>
              <a:rPr sz="1087" spc="127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spc="50" dirty="0" err="1">
                <a:solidFill>
                  <a:srgbClr val="221F1F"/>
                </a:solidFill>
                <a:latin typeface="Century Gothic"/>
                <a:cs typeface="Century Gothic"/>
              </a:rPr>
              <a:t>яркость</a:t>
            </a:r>
            <a:r>
              <a:rPr sz="1087" spc="149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lang="ru-RU" sz="1087" spc="32" dirty="0">
                <a:solidFill>
                  <a:srgbClr val="221F1F"/>
                </a:solidFill>
                <a:latin typeface="Century Gothic"/>
                <a:cs typeface="Century Gothic"/>
              </a:rPr>
              <a:t>цвета</a:t>
            </a:r>
            <a:r>
              <a:rPr sz="1087" spc="32" dirty="0">
                <a:solidFill>
                  <a:srgbClr val="221F1F"/>
                </a:solidFill>
                <a:latin typeface="Century Gothic"/>
                <a:cs typeface="Century Gothic"/>
              </a:rPr>
              <a:t>.</a:t>
            </a:r>
            <a:endParaRPr sz="1087" dirty="0">
              <a:latin typeface="Century Gothic"/>
              <a:cs typeface="Century Gothic"/>
            </a:endParaRPr>
          </a:p>
          <a:p>
            <a:pPr marL="11506" marR="75941">
              <a:lnSpc>
                <a:spcPct val="104200"/>
              </a:lnSpc>
              <a:spcBef>
                <a:spcPts val="535"/>
              </a:spcBef>
            </a:pPr>
            <a:r>
              <a:rPr sz="1087" b="1" spc="59" dirty="0">
                <a:solidFill>
                  <a:srgbClr val="221F1F"/>
                </a:solidFill>
                <a:latin typeface="Century Gothic"/>
                <a:cs typeface="Century Gothic"/>
              </a:rPr>
              <a:t>Барабан</a:t>
            </a:r>
            <a:r>
              <a:rPr sz="1087" b="1" spc="245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b="1" dirty="0">
                <a:solidFill>
                  <a:srgbClr val="221F1F"/>
                </a:solidFill>
                <a:latin typeface="Century Gothic"/>
                <a:cs typeface="Century Gothic"/>
              </a:rPr>
              <a:t>стиральной</a:t>
            </a:r>
            <a:r>
              <a:rPr sz="1087" b="1" spc="254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b="1" spc="50" dirty="0">
                <a:solidFill>
                  <a:srgbClr val="221F1F"/>
                </a:solidFill>
                <a:latin typeface="Century Gothic"/>
                <a:cs typeface="Century Gothic"/>
              </a:rPr>
              <a:t>машины</a:t>
            </a:r>
            <a:r>
              <a:rPr sz="1087" b="1" spc="267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b="1" spc="-9" dirty="0">
                <a:solidFill>
                  <a:srgbClr val="221F1F"/>
                </a:solidFill>
                <a:latin typeface="Century Gothic"/>
                <a:cs typeface="Century Gothic"/>
              </a:rPr>
              <a:t>следует </a:t>
            </a:r>
            <a:r>
              <a:rPr sz="1087" b="1" dirty="0">
                <a:solidFill>
                  <a:srgbClr val="221F1F"/>
                </a:solidFill>
                <a:latin typeface="Century Gothic"/>
                <a:cs typeface="Century Gothic"/>
              </a:rPr>
              <a:t>заполнять</a:t>
            </a:r>
            <a:r>
              <a:rPr sz="1087" b="1" spc="77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b="1" dirty="0">
                <a:solidFill>
                  <a:srgbClr val="221F1F"/>
                </a:solidFill>
                <a:latin typeface="Century Gothic"/>
                <a:cs typeface="Century Gothic"/>
              </a:rPr>
              <a:t>на</a:t>
            </a:r>
            <a:r>
              <a:rPr sz="1087" b="1" spc="131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b="1" spc="54" dirty="0">
                <a:solidFill>
                  <a:srgbClr val="221F1F"/>
                </a:solidFill>
                <a:latin typeface="Century Gothic"/>
                <a:cs typeface="Century Gothic"/>
              </a:rPr>
              <a:t>50%.</a:t>
            </a:r>
            <a:r>
              <a:rPr sz="1087" b="1" spc="168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dirty="0">
                <a:solidFill>
                  <a:srgbClr val="221F1F"/>
                </a:solidFill>
                <a:latin typeface="Century Gothic"/>
                <a:cs typeface="Century Gothic"/>
              </a:rPr>
              <a:t>Это</a:t>
            </a:r>
            <a:r>
              <a:rPr sz="1087" spc="195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spc="45" dirty="0">
                <a:solidFill>
                  <a:srgbClr val="221F1F"/>
                </a:solidFill>
                <a:latin typeface="Century Gothic"/>
                <a:cs typeface="Century Gothic"/>
              </a:rPr>
              <a:t>обеспечит </a:t>
            </a:r>
            <a:r>
              <a:rPr sz="1087" b="1" spc="45" dirty="0">
                <a:solidFill>
                  <a:srgbClr val="221F1F"/>
                </a:solidFill>
                <a:latin typeface="Century Gothic"/>
                <a:cs typeface="Century Gothic"/>
              </a:rPr>
              <a:t>эффективную</a:t>
            </a:r>
            <a:r>
              <a:rPr sz="1087" b="1" spc="172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b="1" spc="68" dirty="0">
                <a:solidFill>
                  <a:srgbClr val="221F1F"/>
                </a:solidFill>
                <a:latin typeface="Century Gothic"/>
                <a:cs typeface="Century Gothic"/>
              </a:rPr>
              <a:t>бережную</a:t>
            </a:r>
            <a:r>
              <a:rPr sz="1087" b="1" spc="118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b="1" spc="41" dirty="0">
                <a:solidFill>
                  <a:srgbClr val="221F1F"/>
                </a:solidFill>
                <a:latin typeface="Century Gothic"/>
                <a:cs typeface="Century Gothic"/>
              </a:rPr>
              <a:t>стирку.</a:t>
            </a:r>
            <a:r>
              <a:rPr sz="1087" b="1" spc="95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lang="ru-RU" sz="1087" b="1" spc="-9" dirty="0">
                <a:solidFill>
                  <a:srgbClr val="221F1F"/>
                </a:solidFill>
                <a:latin typeface="Century Gothic"/>
                <a:cs typeface="Century Gothic"/>
              </a:rPr>
              <a:t>Барабанная </a:t>
            </a:r>
            <a:r>
              <a:rPr sz="1087" b="1" spc="-9" dirty="0" err="1">
                <a:solidFill>
                  <a:srgbClr val="221F1F"/>
                </a:solidFill>
                <a:latin typeface="Century Gothic"/>
                <a:cs typeface="Century Gothic"/>
              </a:rPr>
              <a:t>ушка</a:t>
            </a:r>
            <a:r>
              <a:rPr sz="1087" b="1" spc="-9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b="1" spc="41" dirty="0">
                <a:solidFill>
                  <a:srgbClr val="221F1F"/>
                </a:solidFill>
                <a:latin typeface="Century Gothic"/>
                <a:cs typeface="Century Gothic"/>
              </a:rPr>
              <a:t>разрешена</a:t>
            </a:r>
            <a:r>
              <a:rPr sz="1087" b="1" spc="68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b="1" dirty="0">
                <a:solidFill>
                  <a:srgbClr val="221F1F"/>
                </a:solidFill>
                <a:latin typeface="Century Gothic"/>
                <a:cs typeface="Century Gothic"/>
              </a:rPr>
              <a:t>на</a:t>
            </a:r>
            <a:r>
              <a:rPr sz="1087" b="1" spc="118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b="1" spc="41" dirty="0" err="1">
                <a:solidFill>
                  <a:srgbClr val="221F1F"/>
                </a:solidFill>
                <a:latin typeface="Century Gothic"/>
                <a:cs typeface="Century Gothic"/>
              </a:rPr>
              <a:t>низких</a:t>
            </a:r>
            <a:r>
              <a:rPr sz="1087" b="1" spc="118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b="1" spc="32" dirty="0" err="1">
                <a:solidFill>
                  <a:srgbClr val="221F1F"/>
                </a:solidFill>
                <a:latin typeface="Century Gothic"/>
                <a:cs typeface="Century Gothic"/>
              </a:rPr>
              <a:t>температурах</a:t>
            </a:r>
            <a:r>
              <a:rPr lang="ru-RU" sz="1087" b="1" spc="32" dirty="0">
                <a:solidFill>
                  <a:srgbClr val="221F1F"/>
                </a:solidFill>
                <a:latin typeface="Century Gothic"/>
                <a:cs typeface="Century Gothic"/>
              </a:rPr>
              <a:t> и низких оборотах</a:t>
            </a:r>
            <a:r>
              <a:rPr sz="1087" b="1" spc="32" dirty="0">
                <a:solidFill>
                  <a:srgbClr val="221F1F"/>
                </a:solidFill>
                <a:latin typeface="Century Gothic"/>
                <a:cs typeface="Century Gothic"/>
              </a:rPr>
              <a:t>.</a:t>
            </a:r>
            <a:endParaRPr sz="1087" dirty="0">
              <a:latin typeface="Century Gothic"/>
              <a:cs typeface="Century Gothic"/>
            </a:endParaRPr>
          </a:p>
          <a:p>
            <a:pPr marL="11506" marR="4602">
              <a:lnSpc>
                <a:spcPct val="103800"/>
              </a:lnSpc>
              <a:spcBef>
                <a:spcPts val="548"/>
              </a:spcBef>
            </a:pPr>
            <a:r>
              <a:rPr sz="1087" spc="41" dirty="0" err="1">
                <a:solidFill>
                  <a:srgbClr val="221F1F"/>
                </a:solidFill>
                <a:latin typeface="Century Gothic"/>
                <a:cs typeface="Century Gothic"/>
              </a:rPr>
              <a:t>Сушить</a:t>
            </a:r>
            <a:r>
              <a:rPr sz="1087" spc="131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lang="ru-RU" sz="1087" spc="41" dirty="0" smtClean="0">
                <a:solidFill>
                  <a:srgbClr val="221F1F"/>
                </a:solidFill>
                <a:latin typeface="Century Gothic"/>
                <a:cs typeface="Century Gothic"/>
              </a:rPr>
              <a:t>одежду </a:t>
            </a:r>
            <a:r>
              <a:rPr sz="1087" b="1" spc="41" dirty="0" err="1" smtClean="0">
                <a:solidFill>
                  <a:srgbClr val="221F1F"/>
                </a:solidFill>
                <a:latin typeface="Century Gothic"/>
                <a:cs typeface="Century Gothic"/>
              </a:rPr>
              <a:t>лучше</a:t>
            </a:r>
            <a:r>
              <a:rPr sz="1087" b="1" spc="109" dirty="0" smtClean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b="1" dirty="0">
                <a:solidFill>
                  <a:srgbClr val="221F1F"/>
                </a:solidFill>
                <a:latin typeface="Century Gothic"/>
                <a:cs typeface="Century Gothic"/>
              </a:rPr>
              <a:t>в</a:t>
            </a:r>
            <a:r>
              <a:rPr sz="1087" b="1" spc="100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b="1" spc="50" dirty="0">
                <a:solidFill>
                  <a:srgbClr val="221F1F"/>
                </a:solidFill>
                <a:latin typeface="Century Gothic"/>
                <a:cs typeface="Century Gothic"/>
              </a:rPr>
              <a:t>хорошо </a:t>
            </a:r>
            <a:r>
              <a:rPr sz="1087" b="1" dirty="0">
                <a:solidFill>
                  <a:srgbClr val="221F1F"/>
                </a:solidFill>
                <a:latin typeface="Century Gothic"/>
                <a:cs typeface="Century Gothic"/>
              </a:rPr>
              <a:t>проветриваемом</a:t>
            </a:r>
            <a:r>
              <a:rPr sz="1087" b="1" spc="113" dirty="0">
                <a:solidFill>
                  <a:srgbClr val="221F1F"/>
                </a:solidFill>
                <a:latin typeface="Century Gothic"/>
                <a:cs typeface="Century Gothic"/>
              </a:rPr>
              <a:t>  </a:t>
            </a:r>
            <a:r>
              <a:rPr sz="1087" b="1" dirty="0">
                <a:solidFill>
                  <a:srgbClr val="221F1F"/>
                </a:solidFill>
                <a:latin typeface="Century Gothic"/>
                <a:cs typeface="Century Gothic"/>
              </a:rPr>
              <a:t>помещении,</a:t>
            </a:r>
            <a:r>
              <a:rPr sz="1087" b="1" spc="100" dirty="0">
                <a:solidFill>
                  <a:srgbClr val="221F1F"/>
                </a:solidFill>
                <a:latin typeface="Century Gothic"/>
                <a:cs typeface="Century Gothic"/>
              </a:rPr>
              <a:t>  </a:t>
            </a:r>
            <a:r>
              <a:rPr sz="1087" b="1" spc="-9" dirty="0">
                <a:solidFill>
                  <a:srgbClr val="221F1F"/>
                </a:solidFill>
                <a:latin typeface="Century Gothic"/>
                <a:cs typeface="Century Gothic"/>
              </a:rPr>
              <a:t>избегая </a:t>
            </a:r>
            <a:r>
              <a:rPr sz="1087" b="1" dirty="0">
                <a:solidFill>
                  <a:srgbClr val="221F1F"/>
                </a:solidFill>
                <a:latin typeface="Century Gothic"/>
                <a:cs typeface="Century Gothic"/>
              </a:rPr>
              <a:t>попадания</a:t>
            </a:r>
            <a:r>
              <a:rPr sz="1087" b="1" spc="230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b="1" spc="41" dirty="0">
                <a:solidFill>
                  <a:srgbClr val="221F1F"/>
                </a:solidFill>
                <a:latin typeface="Century Gothic"/>
                <a:cs typeface="Century Gothic"/>
              </a:rPr>
              <a:t>прямых</a:t>
            </a:r>
            <a:r>
              <a:rPr sz="1087" b="1" spc="294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b="1" dirty="0">
                <a:solidFill>
                  <a:srgbClr val="221F1F"/>
                </a:solidFill>
                <a:latin typeface="Century Gothic"/>
                <a:cs typeface="Century Gothic"/>
              </a:rPr>
              <a:t>солнечных</a:t>
            </a:r>
            <a:r>
              <a:rPr sz="1087" b="1" spc="195" dirty="0">
                <a:solidFill>
                  <a:srgbClr val="221F1F"/>
                </a:solidFill>
                <a:latin typeface="Century Gothic"/>
                <a:cs typeface="Century Gothic"/>
              </a:rPr>
              <a:t> </a:t>
            </a:r>
            <a:r>
              <a:rPr sz="1087" b="1" spc="-9" dirty="0">
                <a:solidFill>
                  <a:srgbClr val="221F1F"/>
                </a:solidFill>
                <a:latin typeface="Century Gothic"/>
                <a:cs typeface="Century Gothic"/>
              </a:rPr>
              <a:t>лучей.</a:t>
            </a:r>
            <a:endParaRPr sz="1087" dirty="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0006" y="1428890"/>
            <a:ext cx="204819" cy="207318"/>
          </a:xfrm>
          <a:prstGeom prst="rect">
            <a:avLst/>
          </a:prstGeom>
        </p:spPr>
        <p:txBody>
          <a:bodyPr vert="horz" wrap="square" lIns="0" tIns="12082" rIns="0" bIns="0" rtlCol="0">
            <a:spAutoFit/>
          </a:bodyPr>
          <a:lstStyle/>
          <a:p>
            <a:pPr marL="11506">
              <a:spcBef>
                <a:spcPts val="95"/>
              </a:spcBef>
            </a:pPr>
            <a:r>
              <a:rPr sz="1268" b="1" dirty="0">
                <a:solidFill>
                  <a:srgbClr val="221F1F"/>
                </a:solidFill>
                <a:latin typeface="Palatino Linotype"/>
                <a:cs typeface="Palatino Linotype"/>
              </a:rPr>
              <a:t>1</a:t>
            </a:r>
            <a:r>
              <a:rPr sz="1268" b="1" spc="-163" dirty="0">
                <a:solidFill>
                  <a:srgbClr val="221F1F"/>
                </a:solidFill>
                <a:latin typeface="Palatino Linotype"/>
                <a:cs typeface="Palatino Linotype"/>
              </a:rPr>
              <a:t> </a:t>
            </a:r>
            <a:r>
              <a:rPr sz="1268" b="1" spc="-54" dirty="0">
                <a:solidFill>
                  <a:srgbClr val="221F1F"/>
                </a:solidFill>
                <a:latin typeface="Palatino Linotype"/>
                <a:cs typeface="Palatino Linotype"/>
              </a:rPr>
              <a:t>|</a:t>
            </a:r>
            <a:endParaRPr sz="1268">
              <a:latin typeface="Palatino Linotype"/>
              <a:cs typeface="Palatino Linotyp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785803" y="1428890"/>
            <a:ext cx="229559" cy="207318"/>
          </a:xfrm>
          <a:prstGeom prst="rect">
            <a:avLst/>
          </a:prstGeom>
        </p:spPr>
        <p:txBody>
          <a:bodyPr vert="horz" wrap="square" lIns="0" tIns="12082" rIns="0" bIns="0" rtlCol="0">
            <a:spAutoFit/>
          </a:bodyPr>
          <a:lstStyle/>
          <a:p>
            <a:pPr marL="11506">
              <a:spcBef>
                <a:spcPts val="95"/>
              </a:spcBef>
            </a:pPr>
            <a:r>
              <a:rPr sz="1268" b="1" dirty="0">
                <a:solidFill>
                  <a:srgbClr val="221F1F"/>
                </a:solidFill>
                <a:latin typeface="Palatino Linotype"/>
                <a:cs typeface="Palatino Linotype"/>
              </a:rPr>
              <a:t>4</a:t>
            </a:r>
            <a:r>
              <a:rPr sz="1268" b="1" spc="36" dirty="0">
                <a:solidFill>
                  <a:srgbClr val="221F1F"/>
                </a:solidFill>
                <a:latin typeface="Palatino Linotype"/>
                <a:cs typeface="Palatino Linotype"/>
              </a:rPr>
              <a:t> </a:t>
            </a:r>
            <a:r>
              <a:rPr sz="1268" b="1" spc="-45" dirty="0">
                <a:solidFill>
                  <a:srgbClr val="221F1F"/>
                </a:solidFill>
                <a:latin typeface="Palatino Linotype"/>
                <a:cs typeface="Palatino Linotype"/>
              </a:rPr>
              <a:t>|</a:t>
            </a:r>
            <a:endParaRPr sz="1268">
              <a:latin typeface="Palatino Linotype"/>
              <a:cs typeface="Palatino Linotype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807550" y="2521337"/>
            <a:ext cx="226682" cy="207318"/>
          </a:xfrm>
          <a:prstGeom prst="rect">
            <a:avLst/>
          </a:prstGeom>
        </p:spPr>
        <p:txBody>
          <a:bodyPr vert="horz" wrap="square" lIns="0" tIns="12082" rIns="0" bIns="0" rtlCol="0">
            <a:spAutoFit/>
          </a:bodyPr>
          <a:lstStyle/>
          <a:p>
            <a:pPr marL="11506">
              <a:spcBef>
                <a:spcPts val="95"/>
              </a:spcBef>
            </a:pPr>
            <a:r>
              <a:rPr sz="1268" b="1" dirty="0">
                <a:solidFill>
                  <a:srgbClr val="221F1F"/>
                </a:solidFill>
                <a:latin typeface="Palatino Linotype"/>
                <a:cs typeface="Palatino Linotype"/>
              </a:rPr>
              <a:t>5</a:t>
            </a:r>
            <a:r>
              <a:rPr sz="1268" b="1" spc="14" dirty="0">
                <a:solidFill>
                  <a:srgbClr val="221F1F"/>
                </a:solidFill>
                <a:latin typeface="Palatino Linotype"/>
                <a:cs typeface="Palatino Linotype"/>
              </a:rPr>
              <a:t> </a:t>
            </a:r>
            <a:r>
              <a:rPr sz="1268" b="1" spc="-45" dirty="0">
                <a:solidFill>
                  <a:srgbClr val="221F1F"/>
                </a:solidFill>
                <a:latin typeface="Palatino Linotype"/>
                <a:cs typeface="Palatino Linotype"/>
              </a:rPr>
              <a:t>|</a:t>
            </a:r>
            <a:endParaRPr sz="1268">
              <a:latin typeface="Palatino Linotype"/>
              <a:cs typeface="Palatino Linotyp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842876" y="3457123"/>
            <a:ext cx="242216" cy="207318"/>
          </a:xfrm>
          <a:prstGeom prst="rect">
            <a:avLst/>
          </a:prstGeom>
        </p:spPr>
        <p:txBody>
          <a:bodyPr vert="horz" wrap="square" lIns="0" tIns="12082" rIns="0" bIns="0" rtlCol="0">
            <a:spAutoFit/>
          </a:bodyPr>
          <a:lstStyle/>
          <a:p>
            <a:pPr marL="11506">
              <a:spcBef>
                <a:spcPts val="95"/>
              </a:spcBef>
            </a:pPr>
            <a:r>
              <a:rPr sz="1268" b="1" dirty="0">
                <a:solidFill>
                  <a:srgbClr val="221F1F"/>
                </a:solidFill>
                <a:latin typeface="Palatino Linotype"/>
                <a:cs typeface="Palatino Linotype"/>
              </a:rPr>
              <a:t>6</a:t>
            </a:r>
            <a:r>
              <a:rPr sz="1268" b="1" spc="131" dirty="0">
                <a:solidFill>
                  <a:srgbClr val="221F1F"/>
                </a:solidFill>
                <a:latin typeface="Palatino Linotype"/>
                <a:cs typeface="Palatino Linotype"/>
              </a:rPr>
              <a:t> </a:t>
            </a:r>
            <a:r>
              <a:rPr sz="1268" b="1" spc="-45" dirty="0">
                <a:solidFill>
                  <a:srgbClr val="221F1F"/>
                </a:solidFill>
                <a:latin typeface="Palatino Linotype"/>
                <a:cs typeface="Palatino Linotype"/>
              </a:rPr>
              <a:t>|</a:t>
            </a:r>
            <a:endParaRPr sz="1268" dirty="0">
              <a:latin typeface="Palatino Linotype"/>
              <a:cs typeface="Palatino Linotype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00006" y="2144591"/>
            <a:ext cx="228408" cy="207318"/>
          </a:xfrm>
          <a:prstGeom prst="rect">
            <a:avLst/>
          </a:prstGeom>
        </p:spPr>
        <p:txBody>
          <a:bodyPr vert="horz" wrap="square" lIns="0" tIns="12082" rIns="0" bIns="0" rtlCol="0">
            <a:spAutoFit/>
          </a:bodyPr>
          <a:lstStyle/>
          <a:p>
            <a:pPr marL="11506">
              <a:spcBef>
                <a:spcPts val="95"/>
              </a:spcBef>
            </a:pPr>
            <a:r>
              <a:rPr sz="1268" b="1" dirty="0">
                <a:solidFill>
                  <a:srgbClr val="221F1F"/>
                </a:solidFill>
                <a:latin typeface="Palatino Linotype"/>
                <a:cs typeface="Palatino Linotype"/>
              </a:rPr>
              <a:t>2</a:t>
            </a:r>
            <a:r>
              <a:rPr sz="1268" b="1" spc="23" dirty="0">
                <a:solidFill>
                  <a:srgbClr val="221F1F"/>
                </a:solidFill>
                <a:latin typeface="Palatino Linotype"/>
                <a:cs typeface="Palatino Linotype"/>
              </a:rPr>
              <a:t> </a:t>
            </a:r>
            <a:r>
              <a:rPr sz="1268" b="1" spc="-45" dirty="0">
                <a:solidFill>
                  <a:srgbClr val="221F1F"/>
                </a:solidFill>
                <a:latin typeface="Palatino Linotype"/>
                <a:cs typeface="Palatino Linotype"/>
              </a:rPr>
              <a:t>|</a:t>
            </a:r>
            <a:endParaRPr sz="1268" dirty="0">
              <a:latin typeface="Palatino Linotype"/>
              <a:cs typeface="Palatino Linotyp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01501" y="2609956"/>
            <a:ext cx="232436" cy="207318"/>
          </a:xfrm>
          <a:prstGeom prst="rect">
            <a:avLst/>
          </a:prstGeom>
        </p:spPr>
        <p:txBody>
          <a:bodyPr vert="horz" wrap="square" lIns="0" tIns="12082" rIns="0" bIns="0" rtlCol="0">
            <a:spAutoFit/>
          </a:bodyPr>
          <a:lstStyle/>
          <a:p>
            <a:pPr marL="11506">
              <a:spcBef>
                <a:spcPts val="95"/>
              </a:spcBef>
            </a:pPr>
            <a:r>
              <a:rPr sz="1268" b="1" dirty="0">
                <a:solidFill>
                  <a:srgbClr val="221F1F"/>
                </a:solidFill>
                <a:latin typeface="Palatino Linotype"/>
                <a:cs typeface="Palatino Linotype"/>
              </a:rPr>
              <a:t>3</a:t>
            </a:r>
            <a:r>
              <a:rPr sz="1268" b="1" spc="54" dirty="0">
                <a:solidFill>
                  <a:srgbClr val="221F1F"/>
                </a:solidFill>
                <a:latin typeface="Palatino Linotype"/>
                <a:cs typeface="Palatino Linotype"/>
              </a:rPr>
              <a:t> </a:t>
            </a:r>
            <a:r>
              <a:rPr sz="1268" b="1" spc="-45" dirty="0">
                <a:solidFill>
                  <a:srgbClr val="221F1F"/>
                </a:solidFill>
                <a:latin typeface="Palatino Linotype"/>
                <a:cs typeface="Palatino Linotype"/>
              </a:rPr>
              <a:t>|</a:t>
            </a:r>
            <a:endParaRPr sz="1268" dirty="0">
              <a:latin typeface="Palatino Linotype"/>
              <a:cs typeface="Palatino Linotype"/>
            </a:endParaRPr>
          </a:p>
        </p:txBody>
      </p:sp>
      <p:pic>
        <p:nvPicPr>
          <p:cNvPr id="13" name="object 1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02352" y="41424"/>
            <a:ext cx="1601734" cy="443238"/>
          </a:xfrm>
          <a:prstGeom prst="rect">
            <a:avLst/>
          </a:prstGeom>
        </p:spPr>
      </p:pic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475662" y="318056"/>
            <a:ext cx="9527557" cy="627172"/>
          </a:xfrm>
          <a:prstGeom prst="rect">
            <a:avLst/>
          </a:prstGeom>
        </p:spPr>
        <p:txBody>
          <a:bodyPr vert="horz" wrap="square" lIns="0" tIns="11507" rIns="0" bIns="0" rtlCol="0" anchor="ctr">
            <a:spAutoFit/>
          </a:bodyPr>
          <a:lstStyle/>
          <a:p>
            <a:pPr marL="11506">
              <a:lnSpc>
                <a:spcPct val="100000"/>
              </a:lnSpc>
              <a:spcBef>
                <a:spcPts val="91"/>
              </a:spcBef>
            </a:pPr>
            <a:r>
              <a:rPr sz="4000" b="1" spc="-9" dirty="0">
                <a:latin typeface="Century Gothic" panose="020B0502020202020204" pitchFamily="34" charset="0"/>
              </a:rPr>
              <a:t>Тенсель.</a:t>
            </a:r>
          </a:p>
        </p:txBody>
      </p:sp>
    </p:spTree>
    <p:extLst>
      <p:ext uri="{BB962C8B-B14F-4D97-AF65-F5344CB8AC3E}">
        <p14:creationId xmlns:p14="http://schemas.microsoft.com/office/powerpoint/2010/main" val="41964166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161</Words>
  <Application>Microsoft Office PowerPoint</Application>
  <PresentationFormat>Широкоэкранный</PresentationFormat>
  <Paragraphs>14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Palatino Linotype</vt:lpstr>
      <vt:lpstr>Тема Office</vt:lpstr>
      <vt:lpstr>Тенсель.</vt:lpstr>
    </vt:vector>
  </TitlesOfParts>
  <Company>askona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Строганова Анастасия Игоревна</dc:creator>
  <cp:lastModifiedBy>Шуренкова Дарья Игоревна</cp:lastModifiedBy>
  <cp:revision>4</cp:revision>
  <dcterms:created xsi:type="dcterms:W3CDTF">2023-11-24T07:09:29Z</dcterms:created>
  <dcterms:modified xsi:type="dcterms:W3CDTF">2024-04-27T12:57:15Z</dcterms:modified>
</cp:coreProperties>
</file>